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80" r:id="rId4"/>
    <p:sldId id="285" r:id="rId5"/>
    <p:sldId id="288" r:id="rId6"/>
    <p:sldId id="287" r:id="rId7"/>
    <p:sldId id="289" r:id="rId8"/>
    <p:sldId id="286" r:id="rId9"/>
    <p:sldId id="281" r:id="rId10"/>
    <p:sldId id="293" r:id="rId11"/>
    <p:sldId id="292" r:id="rId12"/>
    <p:sldId id="290" r:id="rId13"/>
    <p:sldId id="294" r:id="rId14"/>
    <p:sldId id="295" r:id="rId15"/>
    <p:sldId id="272" r:id="rId16"/>
    <p:sldId id="271" r:id="rId17"/>
    <p:sldId id="282" r:id="rId18"/>
    <p:sldId id="296" r:id="rId19"/>
    <p:sldId id="263" r:id="rId20"/>
    <p:sldId id="264" r:id="rId21"/>
    <p:sldId id="265" r:id="rId22"/>
    <p:sldId id="266" r:id="rId23"/>
    <p:sldId id="267" r:id="rId24"/>
    <p:sldId id="283" r:id="rId25"/>
    <p:sldId id="268" r:id="rId26"/>
    <p:sldId id="269" r:id="rId27"/>
    <p:sldId id="298" r:id="rId28"/>
    <p:sldId id="297" r:id="rId29"/>
    <p:sldId id="304" r:id="rId30"/>
    <p:sldId id="284" r:id="rId31"/>
    <p:sldId id="279" r:id="rId32"/>
    <p:sldId id="301" r:id="rId33"/>
    <p:sldId id="302" r:id="rId34"/>
    <p:sldId id="303" r:id="rId35"/>
    <p:sldId id="300" r:id="rId36"/>
    <p:sldId id="299" r:id="rId37"/>
  </p:sldIdLst>
  <p:sldSz cx="12192000" cy="685800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77586" autoAdjust="0"/>
  </p:normalViewPr>
  <p:slideViewPr>
    <p:cSldViewPr snapToGrid="0">
      <p:cViewPr varScale="1">
        <p:scale>
          <a:sx n="76" d="100"/>
          <a:sy n="76" d="100"/>
        </p:scale>
        <p:origin x="2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6C85D-6DF1-467B-93C3-76BFD9D96D8B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96A2C-36DE-4E67-91D7-A2F78CBD14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2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About 16 000 metabolites – rest is from food, drugs, cosmetics, pollution, coffee…</a:t>
            </a:r>
          </a:p>
          <a:p>
            <a:r>
              <a:rPr lang="en-US" baseline="0" dirty="0" smtClean="0"/>
              <a:t>Coffee has about 1000 compounds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 smtClean="0"/>
              <a:t>&gt;1500 drugs and &gt;22,000 food constituents or food metabolites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03429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f49a9a090_0_7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BridgeDb introduced in 2010 and is a framework to map identifiers between various biological databases and related resources. BridgeDb includes a Java library  for software integration, a REST-API for programmatic access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4f49a9a090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07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f49a9a090_0_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mappings are provided for genes, proteins, metabolites, metabolic reactions, diseases, complexes and publications.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BridgeDb also improves the Interoperability via identifier.org support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4f49a9a090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068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f49a9a090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4f49a9a090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921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DDBJ</a:t>
            </a:r>
            <a:r>
              <a:rPr lang="en-US" baseline="0" dirty="0" smtClean="0"/>
              <a:t> – Japanese</a:t>
            </a:r>
          </a:p>
          <a:p>
            <a:r>
              <a:rPr lang="en-US" baseline="0" dirty="0" err="1" smtClean="0"/>
              <a:t>GenBank</a:t>
            </a:r>
            <a:r>
              <a:rPr lang="en-US" baseline="0" dirty="0" smtClean="0"/>
              <a:t> – NCBI</a:t>
            </a:r>
          </a:p>
          <a:p>
            <a:r>
              <a:rPr lang="en-US" baseline="0" dirty="0" smtClean="0"/>
              <a:t>EMBL – European, by EBI 1980</a:t>
            </a:r>
          </a:p>
          <a:p>
            <a:r>
              <a:rPr lang="en-US" baseline="0" dirty="0" smtClean="0"/>
              <a:t>- </a:t>
            </a:r>
          </a:p>
          <a:p>
            <a:r>
              <a:rPr lang="en-US" dirty="0" smtClean="0"/>
              <a:t>PDB – 50 years in 2021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8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Database with open </a:t>
            </a:r>
            <a:r>
              <a:rPr lang="en-US" dirty="0" err="1" smtClean="0"/>
              <a:t>licens</a:t>
            </a:r>
            <a:r>
              <a:rPr lang="en-US" dirty="0" smtClean="0"/>
              <a:t> –asleep till waked</a:t>
            </a:r>
            <a:r>
              <a:rPr lang="en-US" baseline="0" dirty="0" smtClean="0"/>
              <a:t> up again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7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1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9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61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Desert hedgehog </a:t>
            </a:r>
          </a:p>
          <a:p>
            <a:r>
              <a:rPr lang="en-US" dirty="0" smtClean="0"/>
              <a:t>Gender</a:t>
            </a:r>
            <a:r>
              <a:rPr lang="en-US" baseline="0" dirty="0" smtClean="0"/>
              <a:t> phenotype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21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9475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23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2663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</a:p>
          <a:p>
            <a:r>
              <a:rPr lang="en-US" dirty="0" smtClean="0"/>
              <a:t>Focus</a:t>
            </a:r>
            <a:r>
              <a:rPr lang="en-US" baseline="0" dirty="0" smtClean="0"/>
              <a:t> on transcriptomics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31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7428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05080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11" name="Afbeelding 10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1" y="414260"/>
            <a:ext cx="5246167" cy="1565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0002" y="1980156"/>
            <a:ext cx="5246165" cy="3810096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126724" y="6318629"/>
            <a:ext cx="734312" cy="365125"/>
          </a:xfrm>
        </p:spPr>
        <p:txBody>
          <a:bodyPr/>
          <a:lstStyle/>
          <a:p>
            <a:fld id="{8E6DA110-831E-4B01-914C-9B81419222D7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327003" y="6318629"/>
            <a:ext cx="459993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926940" y="6318400"/>
            <a:ext cx="759969" cy="365125"/>
          </a:xfrm>
        </p:spPr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6126725" y="0"/>
            <a:ext cx="6065276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pic>
        <p:nvPicPr>
          <p:cNvPr id="9" name="Afbeelding 8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110-831E-4B01-914C-9B81419222D7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l-NL" dirty="0"/>
          </a:p>
        </p:txBody>
      </p:sp>
      <p:pic>
        <p:nvPicPr>
          <p:cNvPr id="7" name="Afbeelding 6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02"/>
          <a:stretch/>
        </p:blipFill>
        <p:spPr>
          <a:xfrm>
            <a:off x="480001" y="6173999"/>
            <a:ext cx="2764071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1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110-831E-4B01-914C-9B81419222D7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480485" y="1296000"/>
            <a:ext cx="11101916" cy="430923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nl-NL"/>
          </a:p>
        </p:txBody>
      </p:sp>
      <p:pic>
        <p:nvPicPr>
          <p:cNvPr id="8" name="Afbeelding 7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3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45BCAE3C-3BEC-491A-9FCE-59C21A48BDD1}" type="datetimeFigureOut">
              <a:rPr lang="en-US" altLang="en-US"/>
              <a:pPr/>
              <a:t>07-Dec-23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6A4A5300-553E-4EF6-9428-0CB53AD13A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383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93D44101-407A-43C1-AFE5-32B72B6AF82A}" type="datetimeFigureOut">
              <a:rPr lang="en-US" altLang="en-US"/>
              <a:pPr/>
              <a:t>07-Dec-23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9BD197AF-D1EA-4C0A-9EC7-4BB4FC939B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16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01012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11" name="Afbeelding 10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21" y="3596032"/>
            <a:ext cx="4710511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33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01012" cy="1691906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079685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4" name="Afbeelding 3" descr="UM40_RGB_B_di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480001" y="6173999"/>
            <a:ext cx="279971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3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inner cit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0" y="234261"/>
            <a:ext cx="9277469" cy="1691906"/>
          </a:xfrm>
        </p:spPr>
        <p:txBody>
          <a:bodyPr>
            <a:no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079685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4" name="Afbeelding 3" descr="UM40_RGB_B_di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480001" y="6173999"/>
            <a:ext cx="279971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8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2" y="234261"/>
            <a:ext cx="9272789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9" name="Afbeelding 8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480001" y="6173999"/>
            <a:ext cx="279971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15123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9" name="Afbeelding 8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9"/>
          <a:stretch/>
        </p:blipFill>
        <p:spPr>
          <a:xfrm>
            <a:off x="480001" y="6173999"/>
            <a:ext cx="2772983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110-831E-4B01-914C-9B81419222D7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Afbeelding 6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6DA110-831E-4B01-914C-9B81419222D7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Afbeelding 8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7"/>
          <a:stretch/>
        </p:blipFill>
        <p:spPr>
          <a:xfrm>
            <a:off x="480001" y="6173999"/>
            <a:ext cx="2781895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6DA110-831E-4B01-914C-9B81419222D7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Afbeelding 7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4"/>
          <a:stretch/>
        </p:blipFill>
        <p:spPr>
          <a:xfrm>
            <a:off x="480001" y="6174001"/>
            <a:ext cx="2755157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2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9999" y="414260"/>
            <a:ext cx="11102399" cy="756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9999" y="1296000"/>
            <a:ext cx="11102399" cy="362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312623" y="6318629"/>
            <a:ext cx="1219287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8E6DA110-831E-4B01-914C-9B81419222D7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623395" y="6318629"/>
            <a:ext cx="5303544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88189" y="6318400"/>
            <a:ext cx="494209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31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32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disgenet.org/static/disgenet_ap1/images/rdf/disgenet_rdf_schema_v7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sharing.org/" TargetMode="External"/><Relationship Id="rId2" Type="http://schemas.openxmlformats.org/officeDocument/2006/relationships/hyperlink" Target="https://www.ebi.ac.uk/services/data-resources-and-tool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01321" y="673239"/>
            <a:ext cx="9301012" cy="1766279"/>
          </a:xfrm>
        </p:spPr>
        <p:txBody>
          <a:bodyPr/>
          <a:lstStyle/>
          <a:p>
            <a:r>
              <a:rPr lang="en-US" dirty="0" smtClean="0"/>
              <a:t>Biological Databases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Friederike Ehrhart</a:t>
            </a:r>
          </a:p>
          <a:p>
            <a:r>
              <a:rPr lang="en-US" dirty="0" smtClean="0"/>
              <a:t>Department of Bioinformatics – </a:t>
            </a:r>
            <a:r>
              <a:rPr lang="en-US" dirty="0" err="1" smtClean="0"/>
              <a:t>BiGCaT</a:t>
            </a:r>
            <a:endParaRPr lang="en-US" dirty="0" smtClean="0"/>
          </a:p>
          <a:p>
            <a:r>
              <a:rPr lang="en-US" dirty="0" smtClean="0"/>
              <a:t>Maastricht University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7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99" y="414260"/>
            <a:ext cx="3040225" cy="756000"/>
          </a:xfrm>
        </p:spPr>
        <p:txBody>
          <a:bodyPr/>
          <a:lstStyle/>
          <a:p>
            <a:r>
              <a:rPr lang="en-US" dirty="0" smtClean="0"/>
              <a:t>Network model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0224" y="135372"/>
            <a:ext cx="8671776" cy="6023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20224" y="6250969"/>
            <a:ext cx="8366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</a:t>
            </a:r>
            <a:r>
              <a:rPr lang="en-GB" sz="1400" dirty="0" smtClean="0">
                <a:hlinkClick r:id="rId4"/>
              </a:rPr>
              <a:t>www.disgenet.org/static/disgenet_ap1/images/rdf/disgenet_rdf_schema_v7.png</a:t>
            </a:r>
            <a:r>
              <a:rPr lang="en-GB" sz="1400" dirty="0" smtClean="0"/>
              <a:t> </a:t>
            </a:r>
            <a:endParaRPr lang="en-GB" sz="1400" dirty="0"/>
          </a:p>
        </p:txBody>
      </p:sp>
      <p:sp>
        <p:nvSpPr>
          <p:cNvPr id="6" name="Rectangle 5"/>
          <p:cNvSpPr/>
          <p:nvPr/>
        </p:nvSpPr>
        <p:spPr>
          <a:xfrm>
            <a:off x="479999" y="2080331"/>
            <a:ext cx="29134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Organised</a:t>
            </a:r>
            <a:r>
              <a:rPr lang="en-US" dirty="0" smtClean="0"/>
              <a:t> in network structure with clearly defined relations between the items:</a:t>
            </a:r>
          </a:p>
          <a:p>
            <a:endParaRPr lang="en-GB" dirty="0" smtClean="0"/>
          </a:p>
          <a:p>
            <a:r>
              <a:rPr lang="en-GB" dirty="0" err="1" smtClean="0"/>
              <a:t>exactMatch</a:t>
            </a:r>
            <a:endParaRPr lang="en-GB" dirty="0"/>
          </a:p>
          <a:p>
            <a:r>
              <a:rPr lang="en-GB" dirty="0" err="1"/>
              <a:t>subClassOf</a:t>
            </a:r>
            <a:endParaRPr lang="en-GB" dirty="0"/>
          </a:p>
          <a:p>
            <a:r>
              <a:rPr lang="en-GB" dirty="0" err="1"/>
              <a:t>isMemberOf</a:t>
            </a:r>
            <a:endParaRPr lang="en-GB" dirty="0"/>
          </a:p>
          <a:p>
            <a:r>
              <a:rPr lang="en-GB" dirty="0" err="1" smtClean="0"/>
              <a:t>hasValue</a:t>
            </a:r>
            <a:r>
              <a:rPr lang="en-GB" dirty="0" smtClean="0"/>
              <a:t> or </a:t>
            </a:r>
            <a:r>
              <a:rPr lang="en-GB" dirty="0" err="1" smtClean="0"/>
              <a:t>has_measurement_value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99" y="1001895"/>
            <a:ext cx="2988354" cy="73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2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data annotation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9" y="2544003"/>
            <a:ext cx="4568977" cy="239871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t="30046" r="3540" b="6902"/>
          <a:stretch/>
        </p:blipFill>
        <p:spPr>
          <a:xfrm>
            <a:off x="397564" y="1170260"/>
            <a:ext cx="8348871" cy="996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841" y="3606911"/>
            <a:ext cx="5852160" cy="306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844" y="3089931"/>
            <a:ext cx="4313582" cy="316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87" y="1687240"/>
            <a:ext cx="5613384" cy="376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data annotation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3498573"/>
            <a:ext cx="10612071" cy="2613991"/>
          </a:xfrm>
        </p:spPr>
        <p:txBody>
          <a:bodyPr/>
          <a:lstStyle/>
          <a:p>
            <a:r>
              <a:rPr lang="en-US" dirty="0" smtClean="0"/>
              <a:t>Data annotation is a service/action that makes data accessible for human and machine (re-)use</a:t>
            </a:r>
          </a:p>
          <a:p>
            <a:r>
              <a:rPr lang="en-US" dirty="0" smtClean="0"/>
              <a:t>Using natural language can cause confusion</a:t>
            </a:r>
          </a:p>
          <a:p>
            <a:r>
              <a:rPr lang="en-US" dirty="0" smtClean="0"/>
              <a:t>Especially with use of abbreviations, lab slang, different languages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0" y="1544219"/>
            <a:ext cx="10218420" cy="15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194204"/>
              </p:ext>
            </p:extLst>
          </p:nvPr>
        </p:nvGraphicFramePr>
        <p:xfrm>
          <a:off x="2875280" y="1864360"/>
          <a:ext cx="19710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040">
                  <a:extLst>
                    <a:ext uri="{9D8B030D-6E8A-4147-A177-3AD203B41FA5}">
                      <a16:colId xmlns:a16="http://schemas.microsoft.com/office/drawing/2014/main" val="1315394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Patient sex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1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0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4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Male/female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36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Ml/</a:t>
                      </a:r>
                      <a:r>
                        <a:rPr lang="en-US" dirty="0" err="1" smtClean="0"/>
                        <a:t>Wbl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1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M/W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CS" dirty="0" err="1" smtClean="0"/>
                        <a:t>Мушки</a:t>
                      </a:r>
                      <a:r>
                        <a:rPr lang="en-US" dirty="0" smtClean="0"/>
                        <a:t> / </a:t>
                      </a:r>
                      <a:r>
                        <a:rPr lang="sr-Latn-CS" dirty="0" err="1" smtClean="0"/>
                        <a:t>Женско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M/Z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7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1/0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00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36335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5481" y="1859280"/>
            <a:ext cx="164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 vs. gender?</a:t>
            </a:r>
            <a:endParaRPr lang="en-GB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306320" y="2042160"/>
            <a:ext cx="487680" cy="1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044631"/>
              </p:ext>
            </p:extLst>
          </p:nvPr>
        </p:nvGraphicFramePr>
        <p:xfrm>
          <a:off x="8392160" y="2577272"/>
          <a:ext cx="1971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040">
                  <a:extLst>
                    <a:ext uri="{9D8B030D-6E8A-4147-A177-3AD203B41FA5}">
                      <a16:colId xmlns:a16="http://schemas.microsoft.com/office/drawing/2014/main" val="1315394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1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0" dirty="0" smtClean="0"/>
                        <a:t> y/years/j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0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 m/months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4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30.03.1976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3649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74638" y="2042160"/>
            <a:ext cx="2458722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Age at intake?</a:t>
            </a:r>
          </a:p>
          <a:p>
            <a:r>
              <a:rPr lang="en-US" dirty="0" smtClean="0"/>
              <a:t>Age at diagnosis?</a:t>
            </a:r>
          </a:p>
          <a:p>
            <a:r>
              <a:rPr lang="en-US" dirty="0" smtClean="0"/>
              <a:t>Age at first symptoms</a:t>
            </a:r>
          </a:p>
          <a:p>
            <a:r>
              <a:rPr lang="en-US" dirty="0" smtClean="0"/>
              <a:t>Age at a certain measurement?</a:t>
            </a:r>
            <a:endParaRPr lang="en-GB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7833360" y="2794000"/>
            <a:ext cx="558800" cy="30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91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language and ontologies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741429"/>
            <a:ext cx="4616689" cy="4424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50" y="2156927"/>
            <a:ext cx="7364230" cy="2427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790" y="1325930"/>
            <a:ext cx="215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measurement</a:t>
            </a:r>
          </a:p>
          <a:p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7396164" y="6068814"/>
            <a:ext cx="339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https://bioportal.bioontology.org/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0" y="5242362"/>
            <a:ext cx="21717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3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Gene Ontology – yes, all 3 of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function = elemental activity/task</a:t>
            </a:r>
          </a:p>
          <a:p>
            <a:pPr lvl="1"/>
            <a:r>
              <a:rPr lang="en-US" dirty="0" smtClean="0"/>
              <a:t>The task performed by a gene product – e.g. carbohydrate binding or ATPase activity</a:t>
            </a:r>
          </a:p>
          <a:p>
            <a:r>
              <a:rPr lang="en-US" dirty="0" smtClean="0"/>
              <a:t>Biological Process = biological goal or objective</a:t>
            </a:r>
          </a:p>
          <a:p>
            <a:pPr lvl="1"/>
            <a:r>
              <a:rPr lang="en-US" dirty="0" smtClean="0"/>
              <a:t>Broad biological goals such as mitosis or purine metabolism, but also more detailed ones such as </a:t>
            </a:r>
            <a:r>
              <a:rPr lang="en-US" dirty="0" smtClean="0"/>
              <a:t>synapsis re-uptake</a:t>
            </a:r>
          </a:p>
          <a:p>
            <a:r>
              <a:rPr lang="en-US" dirty="0" smtClean="0"/>
              <a:t>Cellular Component = location or </a:t>
            </a:r>
            <a:r>
              <a:rPr lang="en-US" dirty="0" err="1" smtClean="0"/>
              <a:t>comples</a:t>
            </a:r>
            <a:endParaRPr lang="en-US" dirty="0" smtClean="0"/>
          </a:p>
          <a:p>
            <a:pPr lvl="1"/>
            <a:r>
              <a:rPr lang="en-US" dirty="0" smtClean="0"/>
              <a:t>Subcellular structures, locations and macromolecular complexes e.g. nucleus, telomere, RNA polymerase 2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GO term</a:t>
            </a:r>
            <a:endParaRPr lang="en-US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1"/>
          <a:stretch/>
        </p:blipFill>
        <p:spPr bwMode="auto">
          <a:xfrm>
            <a:off x="193107" y="1176492"/>
            <a:ext cx="10111610" cy="506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24690" y="5756709"/>
            <a:ext cx="3073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(glucose </a:t>
            </a:r>
            <a:r>
              <a:rPr lang="en-US" sz="2000" dirty="0" smtClean="0"/>
              <a:t>metabolic </a:t>
            </a:r>
            <a:r>
              <a:rPr lang="en-US" sz="2000" dirty="0"/>
              <a:t>process)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4690" y="5273392"/>
            <a:ext cx="508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(main pathway of carbohydrate metabolism)</a:t>
            </a:r>
          </a:p>
        </p:txBody>
      </p:sp>
    </p:spTree>
    <p:extLst>
      <p:ext uri="{BB962C8B-B14F-4D97-AF65-F5344CB8AC3E}">
        <p14:creationId xmlns:p14="http://schemas.microsoft.com/office/powerpoint/2010/main" val="42374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17" y="1170260"/>
            <a:ext cx="6218132" cy="5047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6000"/>
            <a:ext cx="7475221" cy="492192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Querying language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SQL (relational)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SPARQL (network)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Web-interface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Graphical user interface (GUI)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Programmatic access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Download server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API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SPARQL endpoint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Software packages that use API or SPARQL endpoints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3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 examples in the hands 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Genome centered databases:</a:t>
            </a:r>
          </a:p>
          <a:p>
            <a:pPr lvl="1"/>
            <a:r>
              <a:rPr lang="en-US" sz="2800" dirty="0" smtClean="0"/>
              <a:t>Ensembl</a:t>
            </a:r>
          </a:p>
          <a:p>
            <a:pPr lvl="1"/>
            <a:r>
              <a:rPr lang="en-US" sz="2800" dirty="0" smtClean="0"/>
              <a:t>NCBI Gene</a:t>
            </a:r>
          </a:p>
          <a:p>
            <a:r>
              <a:rPr lang="en-US" sz="3200" dirty="0" smtClean="0"/>
              <a:t>Protein database: </a:t>
            </a:r>
            <a:r>
              <a:rPr lang="en-US" sz="3200" dirty="0" err="1" smtClean="0"/>
              <a:t>Uniprot</a:t>
            </a:r>
            <a:endParaRPr lang="en-US" sz="3200" dirty="0" smtClean="0"/>
          </a:p>
          <a:p>
            <a:r>
              <a:rPr lang="en-US" sz="3200" dirty="0" smtClean="0"/>
              <a:t>Gene-disease association database: </a:t>
            </a:r>
            <a:r>
              <a:rPr lang="en-US" sz="3200" dirty="0" err="1" smtClean="0"/>
              <a:t>DisGeNET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Other databases we will (or have already) visited in this course:</a:t>
            </a:r>
          </a:p>
          <a:p>
            <a:pPr lvl="1"/>
            <a:r>
              <a:rPr lang="en-US" sz="2800" dirty="0" smtClean="0"/>
              <a:t>GEO (gene expression database)</a:t>
            </a:r>
          </a:p>
          <a:p>
            <a:pPr lvl="1"/>
            <a:r>
              <a:rPr lang="en-US" sz="2800" dirty="0" smtClean="0"/>
              <a:t>WikiPathways (pathway database)</a:t>
            </a:r>
          </a:p>
          <a:p>
            <a:pPr lvl="1"/>
            <a:r>
              <a:rPr lang="en-US" sz="2800" dirty="0" smtClean="0"/>
              <a:t>STRING (protein-protein interaction database)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5506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38" y="534336"/>
            <a:ext cx="9526632" cy="610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centered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data and its size 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9147" y="1997045"/>
            <a:ext cx="7235955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3,100,000,000 </a:t>
            </a:r>
            <a:r>
              <a:rPr lang="en-US" dirty="0" err="1" smtClean="0">
                <a:solidFill>
                  <a:schemeClr val="tx1"/>
                </a:solidFill>
              </a:rPr>
              <a:t>bp</a:t>
            </a:r>
            <a:r>
              <a:rPr lang="en-US" dirty="0" smtClean="0">
                <a:solidFill>
                  <a:schemeClr val="tx1"/>
                </a:solidFill>
              </a:rPr>
              <a:t> DNA per individual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22,000 (protein coding) genes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120,000 transcripts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100,000 proteins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40,000 metabolites</a:t>
            </a:r>
          </a:p>
        </p:txBody>
      </p:sp>
      <p:pic>
        <p:nvPicPr>
          <p:cNvPr id="246786" name="Picture 2" descr="http://media.wiley.com/product_data/coverImage300/17/14443344/14443344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490" y="2610624"/>
            <a:ext cx="28575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</a:t>
            </a:r>
            <a:endParaRPr 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23" y="1170260"/>
            <a:ext cx="10515150" cy="485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DHH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7" y="1784946"/>
            <a:ext cx="90011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87689" y="1412454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4654" y="1412454"/>
            <a:ext cx="141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7529" y="1412454"/>
            <a:ext cx="124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</a:t>
            </a:r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2586674" y="1874118"/>
            <a:ext cx="412983" cy="4747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</p:cNvCxnSpPr>
          <p:nvPr/>
        </p:nvCxnSpPr>
        <p:spPr>
          <a:xfrm flipH="1">
            <a:off x="3779971" y="1874119"/>
            <a:ext cx="1" cy="490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272254" y="1874119"/>
            <a:ext cx="796365" cy="490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87689" y="4221088"/>
            <a:ext cx="1136965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01804" y="6037984"/>
            <a:ext cx="78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68619" y="5787235"/>
            <a:ext cx="94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Intron</a:t>
            </a:r>
          </a:p>
        </p:txBody>
      </p:sp>
      <p:cxnSp>
        <p:nvCxnSpPr>
          <p:cNvPr id="18" name="Straight Connector 17"/>
          <p:cNvCxnSpPr>
            <a:stCxn id="13" idx="4"/>
            <a:endCxn id="16" idx="0"/>
          </p:cNvCxnSpPr>
          <p:nvPr/>
        </p:nvCxnSpPr>
        <p:spPr>
          <a:xfrm>
            <a:off x="3856171" y="4797153"/>
            <a:ext cx="416082" cy="12408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7" idx="0"/>
          </p:cNvCxnSpPr>
          <p:nvPr/>
        </p:nvCxnSpPr>
        <p:spPr>
          <a:xfrm>
            <a:off x="4670436" y="4509120"/>
            <a:ext cx="971417" cy="1278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59496" y="2364880"/>
            <a:ext cx="1116186" cy="2360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91297" y="5437820"/>
            <a:ext cx="205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 more information</a:t>
            </a:r>
          </a:p>
        </p:txBody>
      </p:sp>
      <p:cxnSp>
        <p:nvCxnSpPr>
          <p:cNvPr id="210944" name="Straight Connector 210943"/>
          <p:cNvCxnSpPr>
            <a:stCxn id="27" idx="2"/>
            <a:endCxn id="29" idx="0"/>
          </p:cNvCxnSpPr>
          <p:nvPr/>
        </p:nvCxnSpPr>
        <p:spPr>
          <a:xfrm>
            <a:off x="2117589" y="4725145"/>
            <a:ext cx="501924" cy="712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Where </a:t>
            </a:r>
            <a:r>
              <a:rPr lang="en-US" dirty="0">
                <a:latin typeface="+mn-lt"/>
              </a:rPr>
              <a:t>does all this information come from?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8350" y="1653943"/>
            <a:ext cx="8229600" cy="4209331"/>
          </a:xfrm>
        </p:spPr>
        <p:txBody>
          <a:bodyPr/>
          <a:lstStyle/>
          <a:p>
            <a:r>
              <a:rPr lang="en-US" dirty="0" smtClean="0"/>
              <a:t>Submissions (e.g. Sequences) </a:t>
            </a:r>
          </a:p>
          <a:p>
            <a:r>
              <a:rPr lang="en-US" dirty="0" smtClean="0"/>
              <a:t>Literature </a:t>
            </a:r>
          </a:p>
          <a:p>
            <a:r>
              <a:rPr lang="en-US" dirty="0" smtClean="0"/>
              <a:t>Curators and contributors </a:t>
            </a:r>
            <a:endParaRPr lang="en-US" dirty="0"/>
          </a:p>
          <a:p>
            <a:r>
              <a:rPr lang="en-US" dirty="0" smtClean="0"/>
              <a:t>Automated generation by computer tools</a:t>
            </a:r>
          </a:p>
          <a:p>
            <a:r>
              <a:rPr lang="en-US" dirty="0" smtClean="0"/>
              <a:t>High-throughput lab screenings </a:t>
            </a:r>
            <a:endParaRPr lang="en-US" dirty="0"/>
          </a:p>
          <a:p>
            <a:r>
              <a:rPr lang="en-US" dirty="0" smtClean="0"/>
              <a:t>Individual contributions and large scale contributions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DHH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784946"/>
            <a:ext cx="90011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 rot="20124008">
            <a:off x="7407235" y="54547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Learn more in the practical!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12024" y="3119637"/>
            <a:ext cx="148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Identifiers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51984" y="335046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0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Identifiers and identifier mapping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Friederike Ehrhart</a:t>
            </a:r>
          </a:p>
          <a:p>
            <a:r>
              <a:rPr lang="en-US" dirty="0" smtClean="0"/>
              <a:t>(BridgeDb slides courtesy of Dr. </a:t>
            </a:r>
            <a:r>
              <a:rPr lang="en-US" dirty="0" err="1" smtClean="0"/>
              <a:t>Tooba</a:t>
            </a:r>
            <a:r>
              <a:rPr lang="en-US" dirty="0" smtClean="0"/>
              <a:t> </a:t>
            </a:r>
            <a:r>
              <a:rPr lang="en-US" dirty="0" err="1" smtClean="0"/>
              <a:t>Abbassi-Daloi</a:t>
            </a:r>
            <a:r>
              <a:rPr lang="en-US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8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260648"/>
            <a:ext cx="8733656" cy="1143000"/>
          </a:xfrm>
        </p:spPr>
        <p:txBody>
          <a:bodyPr/>
          <a:lstStyle/>
          <a:p>
            <a:r>
              <a:rPr lang="en-US" dirty="0" smtClean="0"/>
              <a:t>One unique identifier for each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405" y="1155560"/>
            <a:ext cx="4572021" cy="3983370"/>
          </a:xfrm>
        </p:spPr>
        <p:txBody>
          <a:bodyPr/>
          <a:lstStyle/>
          <a:p>
            <a:r>
              <a:rPr lang="en-US" dirty="0" err="1" smtClean="0"/>
              <a:t>RefSeq</a:t>
            </a:r>
            <a:r>
              <a:rPr lang="en-US" dirty="0"/>
              <a:t>: </a:t>
            </a:r>
          </a:p>
          <a:p>
            <a:pPr lvl="1"/>
            <a:r>
              <a:rPr lang="en-US" sz="2800" dirty="0" smtClean="0"/>
              <a:t>Chromosome</a:t>
            </a:r>
            <a:r>
              <a:rPr lang="en-US" sz="2800" dirty="0"/>
              <a:t>: NC_ </a:t>
            </a:r>
          </a:p>
          <a:p>
            <a:pPr lvl="1"/>
            <a:r>
              <a:rPr lang="en-US" sz="2800" dirty="0" smtClean="0"/>
              <a:t>mRNA</a:t>
            </a:r>
            <a:r>
              <a:rPr lang="en-US" sz="2800" dirty="0"/>
              <a:t>: NM_ </a:t>
            </a:r>
          </a:p>
          <a:p>
            <a:pPr lvl="1"/>
            <a:r>
              <a:rPr lang="en-US" sz="2800" dirty="0" smtClean="0"/>
              <a:t>Protein</a:t>
            </a:r>
            <a:r>
              <a:rPr lang="en-US" sz="2800" dirty="0"/>
              <a:t>: NP_ </a:t>
            </a:r>
          </a:p>
          <a:p>
            <a:r>
              <a:rPr lang="en-US" dirty="0" err="1" smtClean="0"/>
              <a:t>Genbank</a:t>
            </a:r>
            <a:r>
              <a:rPr lang="en-US" dirty="0"/>
              <a:t>: </a:t>
            </a:r>
          </a:p>
          <a:p>
            <a:pPr lvl="1"/>
            <a:r>
              <a:rPr lang="en-US" sz="2800" dirty="0" smtClean="0"/>
              <a:t>Many </a:t>
            </a:r>
            <a:r>
              <a:rPr lang="en-US" sz="2800" dirty="0"/>
              <a:t>types of IDs </a:t>
            </a:r>
          </a:p>
          <a:p>
            <a:r>
              <a:rPr lang="en-US" dirty="0" smtClean="0"/>
              <a:t>NCBI </a:t>
            </a:r>
            <a:r>
              <a:rPr lang="en-US" dirty="0"/>
              <a:t>gene ID: </a:t>
            </a:r>
          </a:p>
          <a:p>
            <a:pPr lvl="1"/>
            <a:r>
              <a:rPr lang="en-US" sz="2800" dirty="0" smtClean="0"/>
              <a:t>1</a:t>
            </a:r>
          </a:p>
          <a:p>
            <a:pPr lvl="1"/>
            <a:r>
              <a:rPr lang="en-US" sz="2800" dirty="0" smtClean="0"/>
              <a:t>23456</a:t>
            </a:r>
          </a:p>
          <a:p>
            <a:r>
              <a:rPr lang="en-US" sz="3200" dirty="0" smtClean="0"/>
              <a:t>HGNC:</a:t>
            </a:r>
          </a:p>
          <a:p>
            <a:pPr lvl="1"/>
            <a:r>
              <a:rPr lang="en-US" sz="2800" dirty="0" smtClean="0"/>
              <a:t>Symbol </a:t>
            </a:r>
          </a:p>
          <a:p>
            <a:pPr lvl="1"/>
            <a:r>
              <a:rPr lang="en-US" sz="2800" dirty="0" smtClean="0"/>
              <a:t>ID - 123455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2873" y="1155560"/>
            <a:ext cx="4038600" cy="3872199"/>
          </a:xfrm>
        </p:spPr>
        <p:txBody>
          <a:bodyPr/>
          <a:lstStyle/>
          <a:p>
            <a:r>
              <a:rPr lang="en-US" dirty="0" smtClean="0"/>
              <a:t>OMIM </a:t>
            </a:r>
            <a:r>
              <a:rPr lang="en-US" dirty="0"/>
              <a:t>ID: </a:t>
            </a:r>
          </a:p>
          <a:p>
            <a:pPr lvl="1"/>
            <a:r>
              <a:rPr lang="en-US" sz="2800" dirty="0" smtClean="0"/>
              <a:t>#60123</a:t>
            </a:r>
            <a:endParaRPr lang="en-US" sz="2800" dirty="0"/>
          </a:p>
          <a:p>
            <a:r>
              <a:rPr lang="en-US" dirty="0" err="1" smtClean="0"/>
              <a:t>Pubmed</a:t>
            </a:r>
            <a:r>
              <a:rPr lang="en-US" dirty="0" smtClean="0"/>
              <a:t> </a:t>
            </a:r>
            <a:r>
              <a:rPr lang="en-US" dirty="0"/>
              <a:t>ID: </a:t>
            </a:r>
          </a:p>
          <a:p>
            <a:pPr lvl="1"/>
            <a:r>
              <a:rPr lang="en-US" sz="2800" dirty="0" smtClean="0"/>
              <a:t>62145</a:t>
            </a:r>
          </a:p>
          <a:p>
            <a:r>
              <a:rPr lang="en-US" dirty="0" err="1" smtClean="0"/>
              <a:t>dbSNP</a:t>
            </a:r>
            <a:r>
              <a:rPr lang="en-US" dirty="0" smtClean="0"/>
              <a:t>:</a:t>
            </a:r>
          </a:p>
          <a:p>
            <a:pPr lvl="1"/>
            <a:r>
              <a:rPr lang="en-US" sz="2800" dirty="0" smtClean="0"/>
              <a:t>rs1234567</a:t>
            </a:r>
          </a:p>
          <a:p>
            <a:r>
              <a:rPr lang="en-US" dirty="0" smtClean="0"/>
              <a:t>Ensembl:</a:t>
            </a:r>
          </a:p>
          <a:p>
            <a:pPr lvl="1"/>
            <a:r>
              <a:rPr lang="en-US" sz="2800" dirty="0" smtClean="0"/>
              <a:t>ENSG001234567</a:t>
            </a:r>
          </a:p>
          <a:p>
            <a:pPr lvl="1"/>
            <a:r>
              <a:rPr lang="en-US" sz="2800" dirty="0" smtClean="0"/>
              <a:t>ENSMUS0123456</a:t>
            </a:r>
          </a:p>
          <a:p>
            <a:r>
              <a:rPr lang="en-US" dirty="0" err="1" smtClean="0"/>
              <a:t>UniProt</a:t>
            </a:r>
            <a:r>
              <a:rPr lang="en-US" dirty="0" smtClean="0"/>
              <a:t>:</a:t>
            </a:r>
          </a:p>
          <a:p>
            <a:pPr lvl="1"/>
            <a:r>
              <a:rPr lang="en-US" sz="2800" dirty="0" smtClean="0"/>
              <a:t>PQ12345</a:t>
            </a:r>
          </a:p>
          <a:p>
            <a:pPr lvl="1"/>
            <a:r>
              <a:rPr lang="en-US" sz="2800" dirty="0" smtClean="0"/>
              <a:t>A012345667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998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</a:t>
            </a:r>
            <a:r>
              <a:rPr lang="en-US" dirty="0" smtClean="0"/>
              <a:t> identifiers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ENSG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Gene</a:t>
            </a:r>
            <a:r>
              <a:rPr lang="en-US" dirty="0"/>
              <a:t> ID </a:t>
            </a:r>
          </a:p>
          <a:p>
            <a:pPr marL="0" indent="0">
              <a:buNone/>
            </a:pPr>
            <a:r>
              <a:rPr lang="en-US" dirty="0" smtClean="0"/>
              <a:t>ENST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Transcript</a:t>
            </a:r>
            <a:r>
              <a:rPr lang="en-US" dirty="0"/>
              <a:t> ID </a:t>
            </a:r>
          </a:p>
          <a:p>
            <a:pPr marL="0" indent="0">
              <a:buNone/>
            </a:pPr>
            <a:r>
              <a:rPr lang="en-US" dirty="0" smtClean="0"/>
              <a:t>ENSP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Peptide</a:t>
            </a:r>
            <a:r>
              <a:rPr lang="en-US" dirty="0"/>
              <a:t> ID </a:t>
            </a:r>
          </a:p>
          <a:p>
            <a:pPr marL="0" indent="0">
              <a:buNone/>
            </a:pPr>
            <a:r>
              <a:rPr lang="en-US" dirty="0" smtClean="0"/>
              <a:t>ENSE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Exon</a:t>
            </a:r>
            <a:r>
              <a:rPr lang="en-US" dirty="0"/>
              <a:t> ID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other species than human a suffix is added: </a:t>
            </a:r>
          </a:p>
          <a:p>
            <a:pPr marL="0" indent="0">
              <a:buNone/>
            </a:pPr>
            <a:r>
              <a:rPr lang="en-US" sz="2800" dirty="0"/>
              <a:t>MUS (</a:t>
            </a:r>
            <a:r>
              <a:rPr lang="en-US" sz="2800" i="1" dirty="0"/>
              <a:t>Mus </a:t>
            </a:r>
            <a:r>
              <a:rPr lang="en-US" sz="2800" i="1" dirty="0" err="1"/>
              <a:t>musculus</a:t>
            </a:r>
            <a:r>
              <a:rPr lang="en-US" sz="2800" dirty="0"/>
              <a:t>) for mouse: ENSMUSG### </a:t>
            </a:r>
          </a:p>
          <a:p>
            <a:pPr marL="0" indent="0">
              <a:buNone/>
            </a:pPr>
            <a:r>
              <a:rPr lang="pt-BR" sz="2800" dirty="0"/>
              <a:t>DAR (</a:t>
            </a:r>
            <a:r>
              <a:rPr lang="pt-BR" sz="2800" i="1" dirty="0"/>
              <a:t>Danio rerio</a:t>
            </a:r>
            <a:r>
              <a:rPr lang="pt-BR" sz="2800" dirty="0"/>
              <a:t>) for zebrafish: ENSDARG###, etc.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0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295999"/>
            <a:ext cx="4996353" cy="4813399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1- </a:t>
            </a:r>
            <a:r>
              <a:rPr lang="en-GB" sz="2400" dirty="0"/>
              <a:t>(100000- ) </a:t>
            </a:r>
            <a:r>
              <a:rPr lang="en-GB" sz="2400" dirty="0" smtClean="0"/>
              <a:t>2- </a:t>
            </a:r>
            <a:r>
              <a:rPr lang="en-GB" sz="2400" dirty="0"/>
              <a:t>(200000- ) Autosomal loci or phenotypes (entries created before May 15, 1994) </a:t>
            </a:r>
          </a:p>
          <a:p>
            <a:pPr marL="0" indent="0">
              <a:buNone/>
            </a:pPr>
            <a:r>
              <a:rPr lang="en-GB" sz="2400" dirty="0" smtClean="0"/>
              <a:t>3- </a:t>
            </a:r>
            <a:r>
              <a:rPr lang="en-GB" sz="2400" dirty="0"/>
              <a:t>(300000- ) X-linked loci or phenotypes </a:t>
            </a:r>
          </a:p>
          <a:p>
            <a:pPr marL="0" indent="0">
              <a:buNone/>
            </a:pPr>
            <a:r>
              <a:rPr lang="en-GB" sz="2400" dirty="0" smtClean="0"/>
              <a:t>4- </a:t>
            </a:r>
            <a:r>
              <a:rPr lang="en-GB" sz="2400" dirty="0"/>
              <a:t>(400000- ) Y-linked loci or phenotypes </a:t>
            </a:r>
          </a:p>
          <a:p>
            <a:pPr marL="0" indent="0">
              <a:buNone/>
            </a:pPr>
            <a:r>
              <a:rPr lang="en-GB" sz="2400" dirty="0" smtClean="0"/>
              <a:t>5- (</a:t>
            </a:r>
            <a:r>
              <a:rPr lang="en-GB" sz="2400" dirty="0"/>
              <a:t>500000- ) Mitochondrial loci or phenotypes </a:t>
            </a:r>
          </a:p>
          <a:p>
            <a:pPr marL="0" indent="0">
              <a:buNone/>
            </a:pPr>
            <a:r>
              <a:rPr lang="en-GB" sz="2400" dirty="0" smtClean="0"/>
              <a:t>6- </a:t>
            </a:r>
            <a:r>
              <a:rPr lang="en-GB" sz="2400" dirty="0"/>
              <a:t>(600000- ) Autosomal loci or phenotypes (entries created after May 15, 1994) 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/>
          <p:cNvSpPr/>
          <p:nvPr/>
        </p:nvSpPr>
        <p:spPr>
          <a:xfrm>
            <a:off x="5811296" y="414260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dirty="0" smtClean="0"/>
              <a:t>* = </a:t>
            </a:r>
            <a:r>
              <a:rPr lang="en-GB" sz="2400" dirty="0" smtClean="0"/>
              <a:t>gene</a:t>
            </a:r>
            <a:r>
              <a:rPr lang="en-GB" sz="2400" dirty="0"/>
              <a:t>. </a:t>
            </a:r>
          </a:p>
          <a:p>
            <a:r>
              <a:rPr lang="en-GB" sz="2400" b="1" dirty="0" smtClean="0"/>
              <a:t># =</a:t>
            </a:r>
            <a:r>
              <a:rPr lang="en-GB" sz="2400" dirty="0" smtClean="0"/>
              <a:t> descriptive </a:t>
            </a:r>
            <a:r>
              <a:rPr lang="en-GB" sz="2400" dirty="0"/>
              <a:t>entry, usually of a phenotype, and does not represent a unique </a:t>
            </a:r>
            <a:r>
              <a:rPr lang="en-GB" sz="2400" dirty="0" smtClean="0"/>
              <a:t>locus </a:t>
            </a:r>
            <a:endParaRPr lang="en-GB" sz="2400" dirty="0"/>
          </a:p>
          <a:p>
            <a:r>
              <a:rPr lang="en-GB" sz="2400" b="1" dirty="0" smtClean="0"/>
              <a:t>+ =</a:t>
            </a:r>
            <a:r>
              <a:rPr lang="en-GB" sz="2400" dirty="0" smtClean="0"/>
              <a:t> description </a:t>
            </a:r>
            <a:r>
              <a:rPr lang="en-GB" sz="2400" dirty="0"/>
              <a:t>of a gene of known sequence and a </a:t>
            </a:r>
            <a:r>
              <a:rPr lang="en-GB" sz="2400" dirty="0" smtClean="0"/>
              <a:t>phenotype </a:t>
            </a:r>
            <a:endParaRPr lang="en-GB" sz="2400" dirty="0"/>
          </a:p>
          <a:p>
            <a:r>
              <a:rPr lang="en-GB" sz="2400" b="1" dirty="0" smtClean="0"/>
              <a:t>% =</a:t>
            </a:r>
            <a:r>
              <a:rPr lang="en-GB" sz="2400" dirty="0" smtClean="0"/>
              <a:t> confirmed </a:t>
            </a:r>
            <a:r>
              <a:rPr lang="en-GB" sz="2400" dirty="0" err="1"/>
              <a:t>mendelian</a:t>
            </a:r>
            <a:r>
              <a:rPr lang="en-GB" sz="2400" dirty="0"/>
              <a:t> phenotype or phenotypic locus for which the underlying molecular basis is not </a:t>
            </a:r>
            <a:r>
              <a:rPr lang="en-GB" sz="2400" dirty="0" smtClean="0"/>
              <a:t>known </a:t>
            </a:r>
            <a:endParaRPr lang="en-GB" sz="2400" dirty="0"/>
          </a:p>
          <a:p>
            <a:r>
              <a:rPr lang="en-GB" sz="2400" b="1" dirty="0"/>
              <a:t>No symbol</a:t>
            </a:r>
            <a:r>
              <a:rPr lang="en-GB" sz="2400" dirty="0"/>
              <a:t> </a:t>
            </a:r>
            <a:r>
              <a:rPr lang="en-GB" sz="2400" b="1" dirty="0" smtClean="0"/>
              <a:t>=</a:t>
            </a:r>
            <a:r>
              <a:rPr lang="en-GB" sz="2400" dirty="0" smtClean="0"/>
              <a:t> description </a:t>
            </a:r>
            <a:r>
              <a:rPr lang="en-GB" sz="2400" dirty="0"/>
              <a:t>of a phenotype for which the </a:t>
            </a:r>
            <a:r>
              <a:rPr lang="en-GB" sz="2400" dirty="0" err="1"/>
              <a:t>mendelian</a:t>
            </a:r>
            <a:r>
              <a:rPr lang="en-GB" sz="2400" dirty="0"/>
              <a:t> basis, although suspected, has not been clearly established or that the separateness of this phenotype from that in another entry is </a:t>
            </a:r>
            <a:r>
              <a:rPr lang="en-GB" sz="2400" dirty="0" smtClean="0"/>
              <a:t>unclear </a:t>
            </a:r>
            <a:endParaRPr lang="en-GB" sz="2400" dirty="0"/>
          </a:p>
          <a:p>
            <a:r>
              <a:rPr lang="en-GB" sz="2400" b="1" dirty="0" smtClean="0"/>
              <a:t>^ =</a:t>
            </a:r>
            <a:r>
              <a:rPr lang="en-GB" sz="2400" dirty="0" smtClean="0"/>
              <a:t> the </a:t>
            </a:r>
            <a:r>
              <a:rPr lang="en-GB" sz="2400" dirty="0"/>
              <a:t>entry no longer exists because it was removed from the database or moved to another entry as </a:t>
            </a:r>
            <a:r>
              <a:rPr lang="en-GB" sz="2400" dirty="0" smtClean="0"/>
              <a:t>indicated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9081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of identifiers: MIRIAM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708220"/>
            <a:ext cx="11102399" cy="3214860"/>
          </a:xfrm>
        </p:spPr>
        <p:txBody>
          <a:bodyPr/>
          <a:lstStyle/>
          <a:p>
            <a:r>
              <a:rPr lang="en-US" dirty="0"/>
              <a:t>Online resource to catalogue data types, their URI and corresponding </a:t>
            </a:r>
            <a:r>
              <a:rPr lang="en-US" dirty="0" smtClean="0"/>
              <a:t>resource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Pattern for local unique identifiers – e.g. </a:t>
            </a:r>
            <a:r>
              <a:rPr lang="en-US" dirty="0" smtClean="0"/>
              <a:t>WP\d{1,5}</a:t>
            </a:r>
          </a:p>
          <a:p>
            <a:pPr marL="374650" lvl="1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CURIES </a:t>
            </a:r>
            <a:r>
              <a:rPr lang="en-US" dirty="0"/>
              <a:t>(compact URIs) – e.g. WikiPathways:WP1234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605" y="193947"/>
            <a:ext cx="3108262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9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054840"/>
            <a:ext cx="11102399" cy="3627080"/>
          </a:xfrm>
        </p:spPr>
        <p:txBody>
          <a:bodyPr/>
          <a:lstStyle/>
          <a:p>
            <a:r>
              <a:rPr lang="en-GB" sz="2400" b="1" dirty="0"/>
              <a:t>Content mapping</a:t>
            </a:r>
            <a:r>
              <a:rPr lang="en-GB" sz="2400" dirty="0"/>
              <a:t>: where we are mapping the actual entities by using techniques such as BLAST in biological sequences or comparing </a:t>
            </a:r>
            <a:r>
              <a:rPr lang="en-GB" sz="2400" dirty="0" err="1"/>
              <a:t>InChI</a:t>
            </a:r>
            <a:r>
              <a:rPr lang="en-GB" sz="2400" dirty="0"/>
              <a:t> identifiers for chemical compounds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en-GB" sz="2400" b="1" dirty="0"/>
              <a:t>Ontology mapping: </a:t>
            </a:r>
            <a:r>
              <a:rPr lang="en-GB" sz="2400" dirty="0"/>
              <a:t>this can either </a:t>
            </a:r>
            <a:r>
              <a:rPr lang="en-GB" sz="2400" dirty="0" smtClean="0"/>
              <a:t>be:</a:t>
            </a:r>
          </a:p>
          <a:p>
            <a:pPr lvl="1"/>
            <a:r>
              <a:rPr lang="en-GB" sz="2000" dirty="0" smtClean="0"/>
              <a:t>As </a:t>
            </a:r>
            <a:r>
              <a:rPr lang="en-GB" sz="2000" dirty="0"/>
              <a:t>a direct 1-to-1 mapping between equivalent terms in different ontologies</a:t>
            </a:r>
            <a:r>
              <a:rPr lang="en-GB" sz="2000" dirty="0" smtClean="0"/>
              <a:t>. </a:t>
            </a:r>
          </a:p>
          <a:p>
            <a:pPr lvl="1"/>
            <a:r>
              <a:rPr lang="en-GB" sz="2000" dirty="0" smtClean="0"/>
              <a:t>As </a:t>
            </a:r>
            <a:r>
              <a:rPr lang="en-GB" sz="2000" dirty="0"/>
              <a:t>a complex m-to-m mapping between terms in different ontologies taking into account their hierarchical structure, see {</a:t>
            </a:r>
            <a:r>
              <a:rPr lang="en-GB" sz="2000" dirty="0" err="1"/>
              <a:t>footcite</a:t>
            </a:r>
            <a:r>
              <a:rPr lang="en-GB" sz="2000" dirty="0"/>
              <a:t>}.wang_concept_2010.</a:t>
            </a:r>
          </a:p>
          <a:p>
            <a:r>
              <a:rPr lang="en-GB" sz="2400" b="1" dirty="0" smtClean="0"/>
              <a:t>Identifier mapping: </a:t>
            </a:r>
            <a:r>
              <a:rPr lang="en-GB" sz="2400" dirty="0" smtClean="0"/>
              <a:t>this can </a:t>
            </a:r>
            <a:r>
              <a:rPr lang="en-GB" sz="2400" dirty="0"/>
              <a:t>either </a:t>
            </a:r>
            <a:r>
              <a:rPr lang="en-GB" sz="2400" dirty="0" smtClean="0"/>
              <a:t>be:</a:t>
            </a:r>
          </a:p>
          <a:p>
            <a:pPr lvl="1"/>
            <a:r>
              <a:rPr lang="en-GB" sz="2000" dirty="0" smtClean="0"/>
              <a:t>Mapping </a:t>
            </a:r>
            <a:r>
              <a:rPr lang="en-GB" sz="2000" dirty="0"/>
              <a:t>between </a:t>
            </a:r>
            <a:r>
              <a:rPr lang="en-GB" sz="2000" b="1" dirty="0"/>
              <a:t>differently formed identifiers that resolve to the same entity</a:t>
            </a:r>
            <a:r>
              <a:rPr lang="en-GB" sz="2000" dirty="0"/>
              <a:t>. (e.g. the same gene with different identifiers under HGNC and Ensembl</a:t>
            </a:r>
            <a:r>
              <a:rPr lang="en-GB" sz="2000" dirty="0" smtClean="0"/>
              <a:t>).</a:t>
            </a:r>
          </a:p>
          <a:p>
            <a:pPr lvl="1"/>
            <a:r>
              <a:rPr lang="en-GB" sz="2400" dirty="0" smtClean="0"/>
              <a:t>Mapping </a:t>
            </a:r>
            <a:r>
              <a:rPr lang="en-GB" sz="2400" dirty="0"/>
              <a:t>between </a:t>
            </a:r>
            <a:r>
              <a:rPr lang="en-GB" sz="2400" b="1" dirty="0"/>
              <a:t>entities that are related enough to be usefully connected </a:t>
            </a:r>
            <a:r>
              <a:rPr lang="en-GB" sz="2400" dirty="0"/>
              <a:t>(e.g. linking information on proteins, genes, RNA and reporter sequences for these</a:t>
            </a:r>
            <a:r>
              <a:rPr lang="en-GB" sz="2400" dirty="0" smtClean="0"/>
              <a:t>).</a:t>
            </a:r>
          </a:p>
          <a:p>
            <a:pPr lvl="1"/>
            <a:r>
              <a:rPr lang="en-GB" sz="2400" dirty="0" smtClean="0"/>
              <a:t>Mapping </a:t>
            </a:r>
            <a:r>
              <a:rPr lang="en-GB" sz="2400" dirty="0"/>
              <a:t>between </a:t>
            </a:r>
            <a:r>
              <a:rPr lang="en-GB" sz="2400" b="1" dirty="0"/>
              <a:t>databases containing different information about the same entity </a:t>
            </a:r>
            <a:r>
              <a:rPr lang="en-GB" sz="2400" dirty="0"/>
              <a:t>(e.g. links between the protein sequence database </a:t>
            </a:r>
            <a:r>
              <a:rPr lang="en-GB" sz="2400" dirty="0" err="1"/>
              <a:t>UniProt</a:t>
            </a:r>
            <a:r>
              <a:rPr lang="en-GB" sz="2400" dirty="0"/>
              <a:t> and the protein 3D structure database PDB)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9789" y="6226072"/>
            <a:ext cx="8366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https://faircookbook.elixir-europe.org/content/recipes/interoperability/identifier-mapping.html</a:t>
            </a:r>
          </a:p>
        </p:txBody>
      </p:sp>
    </p:spTree>
    <p:extLst>
      <p:ext uri="{BB962C8B-B14F-4D97-AF65-F5344CB8AC3E}">
        <p14:creationId xmlns:p14="http://schemas.microsoft.com/office/powerpoint/2010/main" val="87314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296000"/>
            <a:ext cx="11102399" cy="1252890"/>
          </a:xfrm>
        </p:spPr>
        <p:txBody>
          <a:bodyPr/>
          <a:lstStyle/>
          <a:p>
            <a:r>
              <a:rPr lang="en-US" dirty="0" smtClean="0"/>
              <a:t>Systematic collection of data</a:t>
            </a:r>
          </a:p>
          <a:p>
            <a:r>
              <a:rPr lang="en-US" dirty="0" smtClean="0"/>
              <a:t>Has a database management system to access, share, manage, update and use data</a:t>
            </a:r>
          </a:p>
          <a:p>
            <a:r>
              <a:rPr lang="en-US" dirty="0" smtClean="0"/>
              <a:t>Prevents conflicting and duplication of data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Tools and support for visualization and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2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is more than 1 database…?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9" y="1817370"/>
            <a:ext cx="2827710" cy="1306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45" y="1780265"/>
            <a:ext cx="2647950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05" y="1780265"/>
            <a:ext cx="4093845" cy="1236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13728" y="1817370"/>
            <a:ext cx="406762" cy="85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=</a:t>
            </a:r>
            <a:endParaRPr lang="en-GB" sz="48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3269" y="1817370"/>
            <a:ext cx="406762" cy="85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=</a:t>
            </a:r>
            <a:endParaRPr lang="en-GB" sz="48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8049" y="1244430"/>
            <a:ext cx="255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Identifier mapping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421" y="4383405"/>
            <a:ext cx="3381375" cy="10858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114550" y="3016525"/>
            <a:ext cx="11430" cy="136688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3210781" y="2942315"/>
            <a:ext cx="2473739" cy="136688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</p:cNvCxnSpPr>
          <p:nvPr/>
        </p:nvCxnSpPr>
        <p:spPr>
          <a:xfrm flipH="1">
            <a:off x="4541520" y="3016525"/>
            <a:ext cx="5470208" cy="15305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74436" y="5157960"/>
            <a:ext cx="239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“Entity” mapping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7650" y="3461220"/>
            <a:ext cx="279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Is protein product of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36351" y="4465463"/>
            <a:ext cx="4122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Identifier mapping tools and </a:t>
            </a:r>
          </a:p>
          <a:p>
            <a:r>
              <a:rPr lang="en-US" sz="2400" dirty="0" smtClean="0"/>
              <a:t>mapping databases</a:t>
            </a:r>
          </a:p>
          <a:p>
            <a:pPr marL="285750" indent="-285750">
              <a:buFontTx/>
              <a:buChar char="-"/>
            </a:pPr>
            <a:r>
              <a:rPr lang="en-US" sz="2400" b="1" dirty="0" err="1" smtClean="0"/>
              <a:t>BioMart</a:t>
            </a:r>
            <a:r>
              <a:rPr lang="en-US" sz="2400" b="1" dirty="0" smtClean="0"/>
              <a:t> (Ensembl)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bridgeDb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g:Convert 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UniProt</a:t>
            </a:r>
            <a:r>
              <a:rPr lang="en-US" sz="2400" dirty="0" smtClean="0"/>
              <a:t> Retrieve/ID mapping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547" y="3152235"/>
            <a:ext cx="1396642" cy="12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BioMart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998" y="2739586"/>
            <a:ext cx="11102399" cy="3146505"/>
          </a:xfrm>
        </p:spPr>
        <p:txBody>
          <a:bodyPr/>
          <a:lstStyle/>
          <a:p>
            <a:r>
              <a:rPr lang="en-US" dirty="0" smtClean="0"/>
              <a:t>Data mining tool provided by Ensembl database</a:t>
            </a:r>
          </a:p>
          <a:p>
            <a:r>
              <a:rPr lang="en-US" dirty="0" smtClean="0"/>
              <a:t>Allows data extraction via </a:t>
            </a:r>
            <a:r>
              <a:rPr lang="en-US" dirty="0" err="1" smtClean="0"/>
              <a:t>webtool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BiomaRt</a:t>
            </a:r>
            <a:r>
              <a:rPr lang="en-US" dirty="0" smtClean="0"/>
              <a:t> = R package</a:t>
            </a:r>
          </a:p>
          <a:p>
            <a:r>
              <a:rPr lang="en-US" dirty="0" smtClean="0"/>
              <a:t>REST API for programmatic data extraction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9" y="1342450"/>
            <a:ext cx="11226331" cy="11568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732395" y="1582737"/>
            <a:ext cx="1024932" cy="67627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9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 smtClean="0"/>
              <a:t>BridgeDb</a:t>
            </a:r>
            <a:endParaRPr b="1" dirty="0"/>
          </a:p>
        </p:txBody>
      </p:sp>
      <p:sp>
        <p:nvSpPr>
          <p:cNvPr id="352" name="Google Shape;352;p63"/>
          <p:cNvSpPr txBox="1">
            <a:spLocks noGrp="1"/>
          </p:cNvSpPr>
          <p:nvPr>
            <p:ph type="body" idx="1"/>
          </p:nvPr>
        </p:nvSpPr>
        <p:spPr>
          <a:xfrm>
            <a:off x="301451" y="1525600"/>
            <a:ext cx="6928449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Identifier mappings between various biological databases</a:t>
            </a:r>
            <a:endParaRPr sz="32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Java library</a:t>
            </a:r>
            <a:endParaRPr sz="32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A </a:t>
            </a:r>
            <a:r>
              <a:rPr lang="en-US" sz="3200" dirty="0" err="1"/>
              <a:t>webservice</a:t>
            </a:r>
            <a:endParaRPr sz="32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Integrations into other platforms</a:t>
            </a:r>
            <a:endParaRPr sz="3200" dirty="0"/>
          </a:p>
        </p:txBody>
      </p:sp>
      <p:pic>
        <p:nvPicPr>
          <p:cNvPr id="353" name="Google Shape;353;p63"/>
          <p:cNvPicPr preferRelativeResize="0"/>
          <p:nvPr/>
        </p:nvPicPr>
        <p:blipFill rotWithShape="1">
          <a:blip r:embed="rId3">
            <a:alphaModFix/>
          </a:blip>
          <a:srcRect b="41190"/>
          <a:stretch/>
        </p:blipFill>
        <p:spPr>
          <a:xfrm>
            <a:off x="7230000" y="1323600"/>
            <a:ext cx="4654967" cy="38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167" y="0"/>
            <a:ext cx="2933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6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/>
              <a:t>Sources of identifier mappings</a:t>
            </a:r>
            <a:endParaRPr b="1"/>
          </a:p>
        </p:txBody>
      </p:sp>
      <p:sp>
        <p:nvSpPr>
          <p:cNvPr id="359" name="Google Shape;359;p64"/>
          <p:cNvSpPr txBox="1">
            <a:spLocks noGrp="1"/>
          </p:cNvSpPr>
          <p:nvPr>
            <p:ph type="body" idx="1"/>
          </p:nvPr>
        </p:nvSpPr>
        <p:spPr>
          <a:xfrm>
            <a:off x="409750" y="1499744"/>
            <a:ext cx="6518700" cy="4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Genes and proteins</a:t>
            </a:r>
            <a:endParaRPr sz="3200" dirty="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b="1" dirty="0"/>
              <a:t>Ensembl</a:t>
            </a:r>
            <a:r>
              <a:rPr lang="en-US" sz="2000" dirty="0"/>
              <a:t>, NCBI, HGNC, </a:t>
            </a:r>
            <a:r>
              <a:rPr lang="en-US" sz="2000" b="1" dirty="0" err="1"/>
              <a:t>UniProt</a:t>
            </a:r>
            <a:r>
              <a:rPr lang="en-US" sz="2000" dirty="0"/>
              <a:t>, …</a:t>
            </a:r>
            <a:endParaRPr sz="20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Metabolites</a:t>
            </a:r>
            <a:endParaRPr sz="3200" dirty="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dirty="0"/>
              <a:t>HMDB, </a:t>
            </a:r>
            <a:r>
              <a:rPr lang="en-US" sz="2000" b="1" dirty="0" err="1"/>
              <a:t>ChEBI</a:t>
            </a:r>
            <a:r>
              <a:rPr lang="en-US" sz="2000" dirty="0"/>
              <a:t>, </a:t>
            </a:r>
            <a:r>
              <a:rPr lang="en-US" sz="2000" b="1" dirty="0"/>
              <a:t>LIPID MAPS</a:t>
            </a:r>
            <a:r>
              <a:rPr lang="en-US" sz="2000" dirty="0"/>
              <a:t>, PubChem, </a:t>
            </a:r>
            <a:r>
              <a:rPr lang="en-US" sz="2000" dirty="0" err="1"/>
              <a:t>Wikidata</a:t>
            </a:r>
            <a:r>
              <a:rPr lang="en-US" sz="2000" dirty="0"/>
              <a:t>, …</a:t>
            </a:r>
            <a:endParaRPr sz="20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Publications</a:t>
            </a:r>
            <a:endParaRPr sz="3200" dirty="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dirty="0"/>
              <a:t>DOI, PubMed, </a:t>
            </a:r>
            <a:r>
              <a:rPr lang="en-US" sz="2000" b="1" dirty="0"/>
              <a:t>Europe PMC</a:t>
            </a:r>
            <a:r>
              <a:rPr lang="en-US" sz="2000" dirty="0"/>
              <a:t>  (from </a:t>
            </a:r>
            <a:r>
              <a:rPr lang="en-US" sz="2000" dirty="0" err="1"/>
              <a:t>Wikidata</a:t>
            </a:r>
            <a:r>
              <a:rPr lang="en-US" sz="2000" dirty="0"/>
              <a:t>)</a:t>
            </a:r>
            <a:endParaRPr sz="20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Interactions</a:t>
            </a:r>
            <a:endParaRPr sz="3200" dirty="0"/>
          </a:p>
          <a:p>
            <a:pPr marL="914400" marR="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b="1" dirty="0"/>
              <a:t>Rhea, Complex Portal</a:t>
            </a:r>
            <a:endParaRPr sz="2000" b="1" dirty="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Interoperability via </a:t>
            </a:r>
            <a:r>
              <a:rPr lang="en-US" sz="2000" b="1" dirty="0"/>
              <a:t>identifier.org</a:t>
            </a:r>
            <a:r>
              <a:rPr lang="en-US" sz="2000" dirty="0"/>
              <a:t> support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pic>
        <p:nvPicPr>
          <p:cNvPr id="360" name="Google Shape;360;p64"/>
          <p:cNvPicPr preferRelativeResize="0"/>
          <p:nvPr/>
        </p:nvPicPr>
        <p:blipFill rotWithShape="1">
          <a:blip r:embed="rId3">
            <a:alphaModFix/>
          </a:blip>
          <a:srcRect b="84359"/>
          <a:stretch/>
        </p:blipFill>
        <p:spPr>
          <a:xfrm>
            <a:off x="6721200" y="1359067"/>
            <a:ext cx="5470801" cy="5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00" y="1964616"/>
            <a:ext cx="5267568" cy="3099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266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5"/>
          <p:cNvPicPr preferRelativeResize="0"/>
          <p:nvPr/>
        </p:nvPicPr>
        <p:blipFill rotWithShape="1">
          <a:blip r:embed="rId3">
            <a:alphaModFix/>
          </a:blip>
          <a:srcRect t="6246" r="7045" b="4259"/>
          <a:stretch/>
        </p:blipFill>
        <p:spPr>
          <a:xfrm>
            <a:off x="1814400" y="895617"/>
            <a:ext cx="4533148" cy="30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5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/>
              <a:t>BridgeDb can be used in multiple platforms</a:t>
            </a:r>
            <a:endParaRPr b="1"/>
          </a:p>
        </p:txBody>
      </p:sp>
      <p:sp>
        <p:nvSpPr>
          <p:cNvPr id="368" name="Google Shape;368;p65"/>
          <p:cNvSpPr txBox="1">
            <a:spLocks noGrp="1"/>
          </p:cNvSpPr>
          <p:nvPr>
            <p:ph type="body" idx="1"/>
          </p:nvPr>
        </p:nvSpPr>
        <p:spPr>
          <a:xfrm>
            <a:off x="155500" y="3823117"/>
            <a:ext cx="1401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rgbClr val="001C3D"/>
                </a:solidFill>
              </a:rPr>
              <a:t>Cytoscape </a:t>
            </a:r>
            <a:endParaRPr b="1"/>
          </a:p>
        </p:txBody>
      </p:sp>
      <p:pic>
        <p:nvPicPr>
          <p:cNvPr id="369" name="Google Shape;369;p65"/>
          <p:cNvPicPr preferRelativeResize="0"/>
          <p:nvPr/>
        </p:nvPicPr>
        <p:blipFill rotWithShape="1">
          <a:blip r:embed="rId4">
            <a:alphaModFix/>
          </a:blip>
          <a:srcRect r="12739"/>
          <a:stretch/>
        </p:blipFill>
        <p:spPr>
          <a:xfrm>
            <a:off x="155500" y="895600"/>
            <a:ext cx="1658898" cy="19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5"/>
          <p:cNvPicPr preferRelativeResize="0"/>
          <p:nvPr/>
        </p:nvPicPr>
        <p:blipFill rotWithShape="1">
          <a:blip r:embed="rId5">
            <a:alphaModFix/>
          </a:blip>
          <a:srcRect b="19801"/>
          <a:stretch/>
        </p:blipFill>
        <p:spPr>
          <a:xfrm>
            <a:off x="6917833" y="1065733"/>
            <a:ext cx="5054431" cy="257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00" y="4263183"/>
            <a:ext cx="3955867" cy="243272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5"/>
          <p:cNvSpPr txBox="1">
            <a:spLocks noGrp="1"/>
          </p:cNvSpPr>
          <p:nvPr>
            <p:ph type="body" idx="1"/>
          </p:nvPr>
        </p:nvSpPr>
        <p:spPr>
          <a:xfrm>
            <a:off x="4256933" y="3823133"/>
            <a:ext cx="1401900" cy="4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1C3D"/>
                </a:solidFill>
              </a:rPr>
              <a:t>Python</a:t>
            </a:r>
            <a:endParaRPr b="1"/>
          </a:p>
        </p:txBody>
      </p:sp>
      <p:pic>
        <p:nvPicPr>
          <p:cNvPr id="373" name="Google Shape;37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6934" y="4236267"/>
            <a:ext cx="3955863" cy="248656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5"/>
          <p:cNvSpPr txBox="1">
            <a:spLocks noGrp="1"/>
          </p:cNvSpPr>
          <p:nvPr>
            <p:ph type="body" idx="1"/>
          </p:nvPr>
        </p:nvSpPr>
        <p:spPr>
          <a:xfrm>
            <a:off x="8439367" y="3823133"/>
            <a:ext cx="1401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1C3D"/>
                </a:solidFill>
              </a:rPr>
              <a:t>R (stats)</a:t>
            </a:r>
            <a:endParaRPr b="1"/>
          </a:p>
        </p:txBody>
      </p:sp>
      <p:pic>
        <p:nvPicPr>
          <p:cNvPr id="375" name="Google Shape;375;p65"/>
          <p:cNvPicPr preferRelativeResize="0"/>
          <p:nvPr/>
        </p:nvPicPr>
        <p:blipFill rotWithShape="1">
          <a:blip r:embed="rId8">
            <a:alphaModFix/>
          </a:blip>
          <a:srcRect r="3213" b="14317"/>
          <a:stretch/>
        </p:blipFill>
        <p:spPr>
          <a:xfrm>
            <a:off x="8335467" y="4263200"/>
            <a:ext cx="3732498" cy="2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0317" y="42119"/>
            <a:ext cx="2933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0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ID mapping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 mapping tools:</a:t>
            </a:r>
            <a:endParaRPr lang="en-GB" dirty="0" smtClean="0"/>
          </a:p>
          <a:p>
            <a:r>
              <a:rPr lang="en-GB" sz="3200" dirty="0" smtClean="0"/>
              <a:t>Coverage </a:t>
            </a:r>
            <a:r>
              <a:rPr lang="en-GB" sz="3200" dirty="0"/>
              <a:t>of </a:t>
            </a:r>
            <a:r>
              <a:rPr lang="en-GB" sz="3200" dirty="0" smtClean="0"/>
              <a:t>species</a:t>
            </a:r>
          </a:p>
          <a:p>
            <a:r>
              <a:rPr lang="en-GB" sz="3200" dirty="0" smtClean="0"/>
              <a:t>Coverage </a:t>
            </a:r>
            <a:r>
              <a:rPr lang="en-GB" sz="3200" dirty="0"/>
              <a:t>of identifier </a:t>
            </a:r>
            <a:r>
              <a:rPr lang="en-GB" sz="3200" dirty="0" smtClean="0"/>
              <a:t>types</a:t>
            </a:r>
          </a:p>
          <a:p>
            <a:r>
              <a:rPr lang="en-GB" sz="3200" dirty="0" smtClean="0"/>
              <a:t>Access speed</a:t>
            </a:r>
          </a:p>
          <a:p>
            <a:r>
              <a:rPr lang="en-US" sz="3200" dirty="0" smtClean="0"/>
              <a:t>Frequency of updates</a:t>
            </a:r>
            <a:endParaRPr lang="en-GB" sz="3200" dirty="0" smtClean="0"/>
          </a:p>
          <a:p>
            <a:pPr marL="0" indent="0">
              <a:buNone/>
            </a:pPr>
            <a:r>
              <a:rPr lang="en-US" dirty="0" smtClean="0"/>
              <a:t>Database sources:</a:t>
            </a:r>
            <a:endParaRPr lang="en-GB" dirty="0" smtClean="0"/>
          </a:p>
          <a:p>
            <a:r>
              <a:rPr lang="en-GB" sz="3200" dirty="0" smtClean="0"/>
              <a:t>Frequency </a:t>
            </a:r>
            <a:r>
              <a:rPr lang="en-GB" sz="3200" dirty="0"/>
              <a:t>of </a:t>
            </a:r>
            <a:r>
              <a:rPr lang="en-GB" sz="3200" dirty="0" smtClean="0"/>
              <a:t>updates</a:t>
            </a:r>
          </a:p>
          <a:p>
            <a:r>
              <a:rPr lang="en-US" sz="3200" dirty="0" smtClean="0"/>
              <a:t>Primary and secondary identifiers</a:t>
            </a:r>
          </a:p>
          <a:p>
            <a:r>
              <a:rPr lang="en-US" sz="3200" dirty="0" smtClean="0"/>
              <a:t>Deprecated identifiers</a:t>
            </a:r>
          </a:p>
        </p:txBody>
      </p:sp>
    </p:spTree>
    <p:extLst>
      <p:ext uri="{BB962C8B-B14F-4D97-AF65-F5344CB8AC3E}">
        <p14:creationId xmlns:p14="http://schemas.microsoft.com/office/powerpoint/2010/main" val="172187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mapping via </a:t>
            </a:r>
            <a:r>
              <a:rPr lang="en-US" dirty="0" err="1" smtClean="0"/>
              <a:t>webtool</a:t>
            </a:r>
            <a:r>
              <a:rPr lang="en-US" dirty="0" smtClean="0"/>
              <a:t> and R script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1695" b="17135"/>
          <a:stretch/>
        </p:blipFill>
        <p:spPr>
          <a:xfrm>
            <a:off x="479999" y="1342450"/>
            <a:ext cx="3177601" cy="9586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28296" y="4499066"/>
            <a:ext cx="3820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-&gt; more in the hands-on!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24" y="1319998"/>
            <a:ext cx="2933700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99" y="3666487"/>
            <a:ext cx="1915343" cy="601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99" y="2708729"/>
            <a:ext cx="4429765" cy="5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3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biological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92" y="1170260"/>
            <a:ext cx="11837773" cy="3906194"/>
          </a:xfrm>
        </p:spPr>
        <p:txBody>
          <a:bodyPr/>
          <a:lstStyle/>
          <a:p>
            <a:r>
              <a:rPr lang="en-US" sz="3200" dirty="0" smtClean="0"/>
              <a:t>Primary – raw data, directly derived from experimental data, since about 1970</a:t>
            </a:r>
          </a:p>
          <a:p>
            <a:pPr lvl="1"/>
            <a:r>
              <a:rPr lang="en-US" sz="2800" dirty="0" smtClean="0"/>
              <a:t>Nucleotide sequence (</a:t>
            </a:r>
            <a:r>
              <a:rPr lang="en-US" sz="2800" dirty="0" err="1" smtClean="0"/>
              <a:t>GenBank</a:t>
            </a:r>
            <a:r>
              <a:rPr lang="en-US" sz="2800" dirty="0" smtClean="0"/>
              <a:t>, DDBJ, EMBL)</a:t>
            </a:r>
          </a:p>
          <a:p>
            <a:pPr lvl="1"/>
            <a:r>
              <a:rPr lang="en-US" sz="2800" dirty="0" smtClean="0"/>
              <a:t>Protein sequence (</a:t>
            </a:r>
            <a:r>
              <a:rPr lang="en-US" sz="2800" dirty="0" err="1" smtClean="0"/>
              <a:t>SwissProt</a:t>
            </a:r>
            <a:r>
              <a:rPr lang="en-US" sz="2800" dirty="0" smtClean="0"/>
              <a:t>, </a:t>
            </a:r>
            <a:r>
              <a:rPr lang="en-US" sz="2800" dirty="0" err="1" smtClean="0"/>
              <a:t>TrEMBL</a:t>
            </a:r>
            <a:r>
              <a:rPr lang="en-US" sz="2800" dirty="0" smtClean="0"/>
              <a:t> -&gt; </a:t>
            </a:r>
            <a:r>
              <a:rPr lang="en-US" sz="2800" dirty="0" err="1" smtClean="0"/>
              <a:t>UniProt</a:t>
            </a:r>
            <a:r>
              <a:rPr lang="en-US" sz="2800" dirty="0" smtClean="0"/>
              <a:t>, PDB)</a:t>
            </a:r>
          </a:p>
          <a:p>
            <a:r>
              <a:rPr lang="en-US" sz="3200" dirty="0" smtClean="0"/>
              <a:t>Secondary – derived and modified from primary data for specific use – first tools and visualization support (BLAST, Sequence alignment about 1980)</a:t>
            </a:r>
          </a:p>
          <a:p>
            <a:pPr lvl="1"/>
            <a:r>
              <a:rPr lang="en-US" sz="2800" dirty="0" smtClean="0"/>
              <a:t>Protein structure (PDB, </a:t>
            </a:r>
            <a:r>
              <a:rPr lang="en-US" sz="2800" dirty="0" err="1" smtClean="0"/>
              <a:t>SwissProt</a:t>
            </a:r>
            <a:r>
              <a:rPr lang="en-US" sz="2800" dirty="0" smtClean="0"/>
              <a:t>, </a:t>
            </a:r>
            <a:r>
              <a:rPr lang="en-US" sz="2800" dirty="0" err="1" smtClean="0"/>
              <a:t>UniProt</a:t>
            </a:r>
            <a:r>
              <a:rPr lang="en-US" sz="2800" dirty="0" smtClean="0"/>
              <a:t>) </a:t>
            </a:r>
          </a:p>
          <a:p>
            <a:pPr lvl="1"/>
            <a:r>
              <a:rPr lang="en-US" sz="2800" dirty="0" smtClean="0"/>
              <a:t>Genetic variation, domain and motif databases (</a:t>
            </a:r>
            <a:r>
              <a:rPr lang="en-US" sz="2800" dirty="0" err="1" smtClean="0"/>
              <a:t>RefSeq</a:t>
            </a:r>
            <a:r>
              <a:rPr lang="en-US" sz="2800" dirty="0" smtClean="0"/>
              <a:t>, Ensembl, </a:t>
            </a:r>
            <a:r>
              <a:rPr lang="en-US" sz="2800" dirty="0" err="1" smtClean="0"/>
              <a:t>dbSNP</a:t>
            </a:r>
            <a:r>
              <a:rPr lang="en-US" sz="2800" dirty="0" smtClean="0"/>
              <a:t>)</a:t>
            </a:r>
          </a:p>
        </p:txBody>
      </p:sp>
      <p:sp>
        <p:nvSpPr>
          <p:cNvPr id="9" name="Left-Up Arrow 8"/>
          <p:cNvSpPr/>
          <p:nvPr/>
        </p:nvSpPr>
        <p:spPr>
          <a:xfrm rot="18935905">
            <a:off x="9832569" y="2023993"/>
            <a:ext cx="1720390" cy="1915841"/>
          </a:xfrm>
          <a:prstGeom prst="leftUpArrow">
            <a:avLst>
              <a:gd name="adj1" fmla="val 16839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1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42" y="518984"/>
            <a:ext cx="11102399" cy="4107534"/>
          </a:xfrm>
        </p:spPr>
        <p:txBody>
          <a:bodyPr/>
          <a:lstStyle/>
          <a:p>
            <a:r>
              <a:rPr lang="en-US" sz="3200" dirty="0"/>
              <a:t>Derived databases</a:t>
            </a:r>
          </a:p>
          <a:p>
            <a:pPr lvl="1"/>
            <a:r>
              <a:rPr lang="en-US" sz="2800" dirty="0"/>
              <a:t>Structural database (SCOP, CATH) – protein 3 D structures</a:t>
            </a:r>
          </a:p>
          <a:p>
            <a:pPr lvl="1"/>
            <a:r>
              <a:rPr lang="en-US" sz="2800" dirty="0"/>
              <a:t>Gene expression database (GEO, ArrayExpress) – gene expression </a:t>
            </a:r>
            <a:r>
              <a:rPr lang="en-US" sz="2800" dirty="0" smtClean="0"/>
              <a:t>data, first microarrays in the 1990ies – big expansion of omics data after 2000</a:t>
            </a:r>
            <a:endParaRPr lang="en-US" sz="2800" dirty="0"/>
          </a:p>
          <a:p>
            <a:pPr lvl="1"/>
            <a:r>
              <a:rPr lang="en-US" sz="2800" dirty="0"/>
              <a:t>Pathways database (KEGG, </a:t>
            </a:r>
            <a:r>
              <a:rPr lang="en-US" sz="2800" dirty="0" err="1"/>
              <a:t>PathDB</a:t>
            </a:r>
            <a:r>
              <a:rPr lang="en-US" sz="2800" dirty="0"/>
              <a:t>, WikiPathways)</a:t>
            </a:r>
          </a:p>
          <a:p>
            <a:pPr lvl="1"/>
            <a:r>
              <a:rPr lang="en-US" sz="2800" dirty="0"/>
              <a:t>Other, specialized databases </a:t>
            </a:r>
            <a:endParaRPr lang="en-US" sz="2800" dirty="0" smtClean="0"/>
          </a:p>
          <a:p>
            <a:pPr lvl="2"/>
            <a:r>
              <a:rPr lang="en-US" sz="2400" dirty="0" smtClean="0"/>
              <a:t>Species (</a:t>
            </a:r>
            <a:r>
              <a:rPr lang="en-US" sz="2400" dirty="0" err="1" smtClean="0"/>
              <a:t>Wormbase</a:t>
            </a:r>
            <a:r>
              <a:rPr lang="en-US" sz="2400" dirty="0"/>
              <a:t>, HIV </a:t>
            </a:r>
            <a:r>
              <a:rPr lang="en-US" sz="2400" dirty="0" smtClean="0"/>
              <a:t>sequence, </a:t>
            </a:r>
            <a:r>
              <a:rPr lang="en-US" sz="2400" dirty="0" err="1" smtClean="0"/>
              <a:t>Flybase</a:t>
            </a:r>
            <a:r>
              <a:rPr lang="en-US" sz="2400" dirty="0"/>
              <a:t>)</a:t>
            </a:r>
            <a:endParaRPr lang="en-US" sz="2400" dirty="0" smtClean="0"/>
          </a:p>
          <a:p>
            <a:pPr lvl="2"/>
            <a:r>
              <a:rPr lang="en-US" sz="2400" dirty="0" smtClean="0"/>
              <a:t>Bio imaging – microscopic images, MRI</a:t>
            </a:r>
          </a:p>
          <a:p>
            <a:pPr lvl="2"/>
            <a:r>
              <a:rPr lang="en-US" sz="2400" dirty="0" smtClean="0"/>
              <a:t>Phenotyping (Decipher, HPO)</a:t>
            </a:r>
          </a:p>
          <a:p>
            <a:pPr lvl="2"/>
            <a:r>
              <a:rPr lang="en-US" sz="2400" dirty="0" smtClean="0"/>
              <a:t>Gene-disease, variant-disease association (</a:t>
            </a:r>
            <a:r>
              <a:rPr lang="en-US" sz="2400" dirty="0" err="1" smtClean="0"/>
              <a:t>ClinVar</a:t>
            </a:r>
            <a:r>
              <a:rPr lang="en-US" sz="2400" dirty="0" smtClean="0"/>
              <a:t>, OMIM, </a:t>
            </a:r>
            <a:r>
              <a:rPr lang="en-US" sz="2400" dirty="0" err="1" smtClean="0"/>
              <a:t>DisGeNET</a:t>
            </a:r>
            <a:r>
              <a:rPr lang="en-US" sz="2400" dirty="0" smtClean="0"/>
              <a:t>)</a:t>
            </a:r>
          </a:p>
          <a:p>
            <a:pPr lvl="2"/>
            <a:r>
              <a:rPr lang="en-US" sz="2400" dirty="0" smtClean="0"/>
              <a:t>miRNA-target (</a:t>
            </a:r>
            <a:r>
              <a:rPr lang="en-US" sz="2400" dirty="0" err="1" smtClean="0"/>
              <a:t>MirTarBase</a:t>
            </a:r>
            <a:r>
              <a:rPr lang="en-US" sz="2400" dirty="0" smtClean="0"/>
              <a:t>, </a:t>
            </a:r>
            <a:r>
              <a:rPr lang="en-US" sz="2400" dirty="0" err="1" smtClean="0"/>
              <a:t>mirBase</a:t>
            </a:r>
            <a:r>
              <a:rPr lang="en-US" sz="2400" dirty="0" smtClean="0"/>
              <a:t>)</a:t>
            </a:r>
          </a:p>
          <a:p>
            <a:pPr lvl="2"/>
            <a:r>
              <a:rPr lang="en-US" sz="2400" dirty="0" smtClean="0"/>
              <a:t>Protein-protein interaction (</a:t>
            </a:r>
            <a:r>
              <a:rPr lang="en-US" sz="2400" dirty="0" err="1" smtClean="0"/>
              <a:t>IntAct</a:t>
            </a:r>
            <a:r>
              <a:rPr lang="en-US" sz="2400" dirty="0" smtClean="0"/>
              <a:t>, STRING)</a:t>
            </a:r>
          </a:p>
          <a:p>
            <a:pPr lvl="2"/>
            <a:r>
              <a:rPr lang="en-US" sz="2400" dirty="0" smtClean="0"/>
              <a:t>Protein-chemical compound interaction (ChEMBL, DrugBank, CTD)</a:t>
            </a:r>
          </a:p>
          <a:p>
            <a:pPr lvl="2"/>
            <a:r>
              <a:rPr lang="en-US" sz="2400" dirty="0" smtClean="0"/>
              <a:t>….</a:t>
            </a:r>
            <a:endParaRPr lang="en-GB" sz="2400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231488" y="6101821"/>
            <a:ext cx="4031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&gt; 2064 biol. databases</a:t>
            </a:r>
            <a:endParaRPr lang="en-GB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549" r="26390"/>
          <a:stretch/>
        </p:blipFill>
        <p:spPr>
          <a:xfrm>
            <a:off x="4300152" y="1093882"/>
            <a:ext cx="3893777" cy="4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databases of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296000"/>
            <a:ext cx="11102399" cy="1162995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www.ebi.ac.uk/services/data-resources-and-tools</a:t>
            </a:r>
            <a:endParaRPr lang="en-GB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fairsharing.org</a:t>
            </a:r>
            <a:r>
              <a:rPr lang="en-US" dirty="0" smtClean="0"/>
              <a:t> </a:t>
            </a:r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406" y="1951852"/>
            <a:ext cx="6643816" cy="1911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406" y="4084294"/>
            <a:ext cx="4156127" cy="11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 cycle of databases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46" y="1207001"/>
            <a:ext cx="8945944" cy="4842478"/>
          </a:xfrm>
        </p:spPr>
      </p:pic>
      <p:sp>
        <p:nvSpPr>
          <p:cNvPr id="5" name="Rectangle 4"/>
          <p:cNvSpPr/>
          <p:nvPr/>
        </p:nvSpPr>
        <p:spPr>
          <a:xfrm>
            <a:off x="9217533" y="6086690"/>
            <a:ext cx="266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Coronel and Morris (2019)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6493" y="6081807"/>
            <a:ext cx="392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Database Management System (DBMS)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47616" y="971755"/>
            <a:ext cx="2901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Funded project starts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4469" y="2058433"/>
            <a:ext cx="2793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Funded project ends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82" y="3140764"/>
            <a:ext cx="17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Fast or slow death due to lack of maintenance</a:t>
            </a:r>
            <a:endParaRPr lang="en-GB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28191" y="2520098"/>
            <a:ext cx="487018" cy="50139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0" y="4464203"/>
            <a:ext cx="1667703" cy="16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data </a:t>
            </a:r>
            <a:r>
              <a:rPr lang="en-US" dirty="0" err="1" smtClean="0"/>
              <a:t>organised</a:t>
            </a:r>
            <a:r>
              <a:rPr lang="en-US" dirty="0" smtClean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63" y="4156786"/>
            <a:ext cx="10218420" cy="1580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8" y="2085112"/>
            <a:ext cx="268605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93" y="2085112"/>
            <a:ext cx="2705100" cy="16192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789785" y="1968808"/>
            <a:ext cx="978408" cy="484632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30572" y="4432016"/>
            <a:ext cx="1343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Record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3663" y="4524073"/>
            <a:ext cx="9818370" cy="4229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258967" y="1952350"/>
            <a:ext cx="1446235" cy="4229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68142" y="4204411"/>
            <a:ext cx="960121" cy="16082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345302" y="3694735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Field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9088" y="3490403"/>
            <a:ext cx="2457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Identifier</a:t>
            </a:r>
          </a:p>
          <a:p>
            <a:pPr algn="ctr"/>
            <a:r>
              <a:rPr lang="en-US" sz="2000" b="1" i="1" dirty="0" smtClean="0"/>
              <a:t>unique</a:t>
            </a:r>
            <a:r>
              <a:rPr lang="en-US" sz="2000" b="1" dirty="0" smtClean="0"/>
              <a:t> per database!</a:t>
            </a:r>
            <a:endParaRPr lang="en-GB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1982084" y="4253939"/>
            <a:ext cx="1296905" cy="15002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65" y="2011027"/>
            <a:ext cx="21621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models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31" y="2091690"/>
            <a:ext cx="3428103" cy="1696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93" y="1939445"/>
            <a:ext cx="3549047" cy="1848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99" y="1916876"/>
            <a:ext cx="3719281" cy="1918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4" y="4209618"/>
            <a:ext cx="2162175" cy="100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127" y="4209618"/>
            <a:ext cx="3028946" cy="85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699" y="4209618"/>
            <a:ext cx="4007356" cy="986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8127" y="5066867"/>
            <a:ext cx="317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Database… annotation system…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17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um_presentation_template_2019_standard</Template>
  <TotalTime>5229</TotalTime>
  <Words>1521</Words>
  <Application>Microsoft Office PowerPoint</Application>
  <PresentationFormat>Widescreen</PresentationFormat>
  <Paragraphs>284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MS PGothic</vt:lpstr>
      <vt:lpstr>Arial</vt:lpstr>
      <vt:lpstr>Calibri</vt:lpstr>
      <vt:lpstr>Lucida Grande</vt:lpstr>
      <vt:lpstr>Times New Roman</vt:lpstr>
      <vt:lpstr>Verdana</vt:lpstr>
      <vt:lpstr>Maastricht University</vt:lpstr>
      <vt:lpstr>Biological Databases</vt:lpstr>
      <vt:lpstr>Biological data and its size </vt:lpstr>
      <vt:lpstr>What is a database?</vt:lpstr>
      <vt:lpstr>Types of biological databases</vt:lpstr>
      <vt:lpstr>PowerPoint Presentation</vt:lpstr>
      <vt:lpstr>The databases of databases</vt:lpstr>
      <vt:lpstr>The life cycle of databases</vt:lpstr>
      <vt:lpstr>How is data organised?</vt:lpstr>
      <vt:lpstr>Database models</vt:lpstr>
      <vt:lpstr>Network model</vt:lpstr>
      <vt:lpstr>Data and data annotation</vt:lpstr>
      <vt:lpstr>Data and data annotation</vt:lpstr>
      <vt:lpstr>Natural language</vt:lpstr>
      <vt:lpstr>Structured language and ontologies</vt:lpstr>
      <vt:lpstr>The Gene Ontology – yes, all 3 of them</vt:lpstr>
      <vt:lpstr>Anatomy of a GO term</vt:lpstr>
      <vt:lpstr>How to access databases</vt:lpstr>
      <vt:lpstr>Concrete examples in the hands on</vt:lpstr>
      <vt:lpstr>Genome centered databases</vt:lpstr>
      <vt:lpstr>Ensembl</vt:lpstr>
      <vt:lpstr>Example: DHH</vt:lpstr>
      <vt:lpstr>Where does all this information come from? </vt:lpstr>
      <vt:lpstr>Example: DHH</vt:lpstr>
      <vt:lpstr>Identifiers and identifier mapping</vt:lpstr>
      <vt:lpstr>One unique identifier for each database</vt:lpstr>
      <vt:lpstr>Ensembl identifiers</vt:lpstr>
      <vt:lpstr>OMIM</vt:lpstr>
      <vt:lpstr>Registry of identifiers: MIRIAM</vt:lpstr>
      <vt:lpstr>Mapping</vt:lpstr>
      <vt:lpstr>What if there is more than 1 database…?</vt:lpstr>
      <vt:lpstr>BioMart</vt:lpstr>
      <vt:lpstr>BridgeDb</vt:lpstr>
      <vt:lpstr>Sources of identifier mappings</vt:lpstr>
      <vt:lpstr>BridgeDb can be used in multiple platforms</vt:lpstr>
      <vt:lpstr>Problems with ID mapping</vt:lpstr>
      <vt:lpstr>ID mapping via webtool and R script</vt:lpstr>
    </vt:vector>
  </TitlesOfParts>
  <Company>Maastricht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Friederike Ehrhart</dc:creator>
  <cp:lastModifiedBy>Friederike Ehrhart</cp:lastModifiedBy>
  <cp:revision>37</cp:revision>
  <dcterms:created xsi:type="dcterms:W3CDTF">2023-11-29T09:06:08Z</dcterms:created>
  <dcterms:modified xsi:type="dcterms:W3CDTF">2023-12-07T15:34:24Z</dcterms:modified>
</cp:coreProperties>
</file>